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12192000"/>
  <p:embeddedFontLst>
    <p:embeddedFont>
      <p:font typeface="MiSans" panose="020B0604020202020204" charset="-122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6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979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080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05-d2nf7f98bjvh7rlj05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" y="4498975"/>
            <a:ext cx="1732915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2224670"/>
            <a:ext cx="8567166" cy="227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Brain Tumor </a:t>
            </a:r>
            <a:r>
              <a:rPr lang="en-US" sz="5400" b="1" dirty="0">
                <a:solidFill>
                  <a:srgbClr val="FFFFFF"/>
                </a:solidFill>
                <a:latin typeface="PingFang SC Medium"/>
                <a:ea typeface="MiSans" pitchFamily="34" charset="-122"/>
                <a:cs typeface="MiSans" pitchFamily="34" charset="-120"/>
              </a:rPr>
              <a:t>Segmentation</a:t>
            </a: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 U-Net vs MedSAM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20:02:05-d2nf7f98bjvh7rlj05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00" y="4498975"/>
            <a:ext cx="1732915" cy="4572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48335" y="4560570"/>
            <a:ext cx="159766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PingFang SC Medium"/>
                <a:ea typeface="MiSans" pitchFamily="34" charset="-122"/>
                <a:cs typeface="MiSans" pitchFamily="34" charset="-120"/>
              </a:rPr>
              <a:t>Naushik</a:t>
            </a:r>
            <a:endParaRPr lang="en-US" sz="1600" dirty="0">
              <a:latin typeface="PingFang SC Medium"/>
            </a:endParaRPr>
          </a:p>
        </p:txBody>
      </p:sp>
      <p:sp>
        <p:nvSpPr>
          <p:cNvPr id="7" name="Text 2"/>
          <p:cNvSpPr/>
          <p:nvPr/>
        </p:nvSpPr>
        <p:spPr>
          <a:xfrm>
            <a:off x="2463165" y="4560570"/>
            <a:ext cx="1733550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4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5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6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7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 Implementation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57274" y="2518829"/>
            <a:ext cx="2746185" cy="5537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Architecture Details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1687" y="3081037"/>
            <a:ext cx="3057361" cy="23260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3D U-Net features a five-level encoder-decoder structure with skip connections, 31 million parameters, and uses InstanceNorm3d and LeakyReLU activations for robust performance.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8-27-20:02:16-d2nf7i18bjvh7rlj06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8" y="5592002"/>
            <a:ext cx="11036320" cy="1264578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4633162" y="2518829"/>
            <a:ext cx="2746185" cy="5537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Configuration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8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477575" y="3081037"/>
            <a:ext cx="3057361" cy="23260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employs DiceCE loss with a 0.5/0.5 balance, AdamW optimizer with a learning rate of 1e-4, cosine annealing scheduler, and mixed precision for efficient training.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1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8309050" y="2518829"/>
            <a:ext cx="2746185" cy="5537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4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153463" y="3081037"/>
            <a:ext cx="3057361" cy="232602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baseline model achieves a mean Dice score of 0.7746, with WT at 0.9126±0.05, TC at 0.8126±0.18, and ET at 0.5985±0.24, demonstrating strong performance on WT and TC.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3D U-Net Architecture</a:t>
            </a:r>
            <a:endParaRPr lang="en-US" sz="1600" dirty="0"/>
          </a:p>
        </p:txBody>
      </p:sp>
      <p:pic>
        <p:nvPicPr>
          <p:cNvPr id="31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6-d2nf7i18bjvh7rlj06i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163" y="-38729"/>
            <a:ext cx="5985953" cy="719914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2" descr="https://kimi-img.moonshot.cn/pub/slides/slides_tmpl/image/25-08-27-20:02:15-d2nf7hp8bjvh7rlj06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8" y="2109792"/>
            <a:ext cx="1219200" cy="12192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52396" y="3216481"/>
            <a:ext cx="4053511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Segmentation Accuracy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577383" y="3663293"/>
            <a:ext cx="3627449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baseline U-Net model shows high accuracy for WT and TC but identifies room for improvement in ET segmentation, with a mean Dice score of 0.5985±0.24.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3"/>
          <p:cNvSpPr/>
          <p:nvPr/>
        </p:nvSpPr>
        <p:spPr>
          <a:xfrm>
            <a:off x="641831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9" name="Image 3" descr="https://kimi-img.moonshot.cn/pub/slides/slides_tmpl/image/25-08-27-20:02:15-d2nf7hp8bjvh7rlj06d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290" y="2109792"/>
            <a:ext cx="1219200" cy="12192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4712918" y="3216481"/>
            <a:ext cx="4056104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Failure Analysis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4637905" y="3663293"/>
            <a:ext cx="3586780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Failure analysis reveals cases 39, 28, and 72 as the worst performers, primarily due to ET under-segmentation, highlighting areas for targeted improvements.</a:t>
            </a: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7"/>
          <p:cNvSpPr/>
          <p:nvPr/>
        </p:nvSpPr>
        <p:spPr>
          <a:xfrm>
            <a:off x="4738343" y="254353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20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7" name="Shape 21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8" name="Shape 22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23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 Results Analysis</a:t>
            </a:r>
            <a:endParaRPr lang="en-US" sz="1600" dirty="0"/>
          </a:p>
        </p:txBody>
      </p:sp>
      <p:pic>
        <p:nvPicPr>
          <p:cNvPr id="30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0261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 Model Approach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6-d2nf7i18bjvh7rlj06e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42" y="8615"/>
            <a:ext cx="12607263" cy="371651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https://kimi-img.moonshot.cn/pub/slides/slides_tmpl/image/25-08-27-20:02:14-d2nf7hh8bjvh7rlj06b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771" y="3509350"/>
            <a:ext cx="825500" cy="825500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858043" y="3752661"/>
            <a:ext cx="342138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Model Architecture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1010563" y="3753266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6"/>
          <p:cNvSpPr/>
          <p:nvPr/>
        </p:nvSpPr>
        <p:spPr>
          <a:xfrm>
            <a:off x="1010563" y="3753266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1771159" y="4082072"/>
            <a:ext cx="3875101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MedSAM leverages a ViT encoder with promptable segmentation capabilities. We enhance it with LoRA adapters on attention blocks to reduce trainable parameters while retaining the foundation model's knowledge.</a:t>
            </a:r>
            <a:endParaRPr lang="en-US" sz="1600" dirty="0"/>
          </a:p>
        </p:txBody>
      </p:sp>
      <p:pic>
        <p:nvPicPr>
          <p:cNvPr id="23" name="Image 3" descr="https://kimi-img.moonshot.cn/pub/slides/slides_tmpl/image/25-08-27-20:02:14-d2nf7hh8bjvh7rlj06b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7792" y="3509350"/>
            <a:ext cx="825500" cy="82550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200064" y="3752661"/>
            <a:ext cx="342138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Strategy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6352584" y="3753266"/>
            <a:ext cx="652471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0"/>
          <p:cNvSpPr/>
          <p:nvPr/>
        </p:nvSpPr>
        <p:spPr>
          <a:xfrm>
            <a:off x="6352584" y="3753266"/>
            <a:ext cx="652471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7113180" y="4082072"/>
            <a:ext cx="3875101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During training, MedSAM uses ground truth-derived box prompts for each region. Inference employs automatic proposals, ensuring compatibility with the U-Net baseline for a fair comparison.</a:t>
            </a: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MedSAM with LoRA Fine-tuning</a:t>
            </a:r>
            <a:endParaRPr lang="en-US" sz="1600" dirty="0"/>
          </a:p>
        </p:txBody>
      </p:sp>
      <p:pic>
        <p:nvPicPr>
          <p:cNvPr id="31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3" y="1581381"/>
            <a:ext cx="11608234" cy="2044392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2412629" y="1964286"/>
            <a:ext cx="5268832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Prompts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908357" y="2269553"/>
            <a:ext cx="93524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2321560" y="2254885"/>
            <a:ext cx="815340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involves tight 3D bounding boxes derived from ground truth masks, ensuring the model learns accurate segmentation for each region.</a:t>
            </a:r>
            <a:endParaRPr lang="en-US" sz="1600" dirty="0"/>
          </a:p>
        </p:txBody>
      </p:sp>
      <p:pic>
        <p:nvPicPr>
          <p:cNvPr id="16" name="Image 2" descr="https://kimi-img.moonshot.cn/pub/slides/slides_tmpl/image/25-08-27-20:02:17-d2nf7i98bjvh7rlj06l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99" y="3187946"/>
            <a:ext cx="11737700" cy="206221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4653280" y="3537585"/>
            <a:ext cx="5268595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Inference Prompts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2147779" y="3827956"/>
            <a:ext cx="7796220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Inference uses automatic tumor proposals from intensity-based detection, converted to box prompts, enabling efficient segmentation without manual intervention.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5"/>
          <p:cNvSpPr/>
          <p:nvPr/>
        </p:nvSpPr>
        <p:spPr>
          <a:xfrm>
            <a:off x="10419352" y="3889703"/>
            <a:ext cx="851694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3" descr="https://kimi-img.moonshot.cn/pub/slides/slides_tmpl/image/25-08-27-20:02:17-d2nf7i98bjvh7rlj06k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43" y="4745205"/>
            <a:ext cx="11608234" cy="2044392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2412629" y="5109822"/>
            <a:ext cx="5268832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Multi-task Learning</a:t>
            </a:r>
            <a:endParaRPr lang="en-US" sz="1600" dirty="0"/>
          </a:p>
        </p:txBody>
      </p:sp>
      <p:sp>
        <p:nvSpPr>
          <p:cNvPr id="25" name="Shape 19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0"/>
          <p:cNvSpPr/>
          <p:nvPr/>
        </p:nvSpPr>
        <p:spPr>
          <a:xfrm>
            <a:off x="919013" y="5440032"/>
            <a:ext cx="913931" cy="591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7" name="Text 21"/>
          <p:cNvSpPr/>
          <p:nvPr/>
        </p:nvSpPr>
        <p:spPr>
          <a:xfrm>
            <a:off x="2321560" y="5400040"/>
            <a:ext cx="8154035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model employs multi-task learning over WT, TC, and ET regions, sharing the encoder while using separate mask decoders for each region to optimize performance.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Prompt Strategy &amp; Training</a:t>
            </a:r>
            <a:endParaRPr lang="en-US" sz="1600" dirty="0"/>
          </a:p>
        </p:txBody>
      </p:sp>
      <p:pic>
        <p:nvPicPr>
          <p:cNvPr id="29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0261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Improvements &amp; Optimizations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98525" y="2997835"/>
            <a:ext cx="3397885" cy="353314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898525" y="2997835"/>
            <a:ext cx="3397885" cy="3533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924640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1052814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05281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183828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118382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1314843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8-27-20:02:16-d2nf7i18bjvh7rlj06f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4860" y="5375275"/>
            <a:ext cx="3150235" cy="1155700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8-27-20:02:16-d2nf7i18bjvh7rlj06g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295" y="1855470"/>
            <a:ext cx="3225800" cy="1168400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20:02:16-d2nf7i18bjvh7rlj06g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55" y="1840230"/>
            <a:ext cx="3430905" cy="125476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247140" y="3228340"/>
            <a:ext cx="2893060" cy="53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Morphological Operations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898525" y="3739515"/>
            <a:ext cx="3397885" cy="2762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Post-processing includes removing small connected components, filling binary holes, and applying morphological closing to smooth boundaries, improving segmentation quality.</a:t>
            </a: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>
            <a:off x="1222375" y="2474595"/>
            <a:ext cx="701040" cy="5257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3"/>
          <p:cNvSpPr/>
          <p:nvPr/>
        </p:nvSpPr>
        <p:spPr>
          <a:xfrm>
            <a:off x="1222375" y="2474595"/>
            <a:ext cx="701040" cy="5257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 rot="13500000">
            <a:off x="927735" y="3230245"/>
            <a:ext cx="190500" cy="204470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Text 15"/>
          <p:cNvSpPr/>
          <p:nvPr/>
        </p:nvSpPr>
        <p:spPr>
          <a:xfrm rot="13500000">
            <a:off x="927735" y="3230245"/>
            <a:ext cx="190500" cy="204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>
            <a:off x="8203565" y="2997835"/>
            <a:ext cx="3220720" cy="353314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7"/>
          <p:cNvSpPr/>
          <p:nvPr/>
        </p:nvSpPr>
        <p:spPr>
          <a:xfrm>
            <a:off x="8203565" y="2997835"/>
            <a:ext cx="3220720" cy="35331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8575675" y="3228340"/>
            <a:ext cx="2726690" cy="53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Test-time Augmentation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8202295" y="3739515"/>
            <a:ext cx="3175635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Test-time augmentation averages predictions over flipped and rotated versions, providing an additional 1-2% improvement in Dice score for more robust results.</a:t>
            </a: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1"/>
          <p:cNvSpPr/>
          <p:nvPr/>
        </p:nvSpPr>
        <p:spPr>
          <a:xfrm>
            <a:off x="8576490" y="24747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 rot="13500000">
            <a:off x="8204943" y="3242306"/>
            <a:ext cx="190478" cy="190478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Text 23"/>
          <p:cNvSpPr/>
          <p:nvPr/>
        </p:nvSpPr>
        <p:spPr>
          <a:xfrm rot="13500000">
            <a:off x="8204943" y="3242306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>
            <a:off x="4595495" y="1845945"/>
            <a:ext cx="3145155" cy="3529330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5"/>
          <p:cNvSpPr/>
          <p:nvPr/>
        </p:nvSpPr>
        <p:spPr>
          <a:xfrm>
            <a:off x="4595495" y="1845945"/>
            <a:ext cx="314515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Text 26"/>
          <p:cNvSpPr/>
          <p:nvPr/>
        </p:nvSpPr>
        <p:spPr>
          <a:xfrm>
            <a:off x="4938395" y="2058035"/>
            <a:ext cx="2687320" cy="53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Improvement</a:t>
            </a:r>
            <a:endParaRPr lang="en-US" sz="1600" dirty="0"/>
          </a:p>
        </p:txBody>
      </p:sp>
      <p:sp>
        <p:nvSpPr>
          <p:cNvPr id="33" name="Text 27"/>
          <p:cNvSpPr/>
          <p:nvPr/>
        </p:nvSpPr>
        <p:spPr>
          <a:xfrm>
            <a:off x="4594860" y="2568575"/>
            <a:ext cx="3225800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These operations enhance the baseline model's performance without retraining, yielding an expected improvement of 1-3% in Dice score, crucial for clinical accuracy.</a:t>
            </a: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29"/>
          <p:cNvSpPr/>
          <p:nvPr/>
        </p:nvSpPr>
        <p:spPr>
          <a:xfrm>
            <a:off x="4892765" y="5402415"/>
            <a:ext cx="652471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Shape 30"/>
          <p:cNvSpPr/>
          <p:nvPr/>
        </p:nvSpPr>
        <p:spPr>
          <a:xfrm rot="13500000">
            <a:off x="4629803" y="2071497"/>
            <a:ext cx="190478" cy="190478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7" name="Text 31"/>
          <p:cNvSpPr/>
          <p:nvPr/>
        </p:nvSpPr>
        <p:spPr>
          <a:xfrm rot="13500000">
            <a:off x="4629803" y="2071497"/>
            <a:ext cx="190478" cy="190478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8" name="Text 3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Post-processing Pipeline</a:t>
            </a:r>
            <a:endParaRPr lang="en-US" sz="1600" dirty="0"/>
          </a:p>
        </p:txBody>
      </p:sp>
      <p:pic>
        <p:nvPicPr>
          <p:cNvPr id="39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3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5-d2nf7hp8bjvh7rlj06cg.png"/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4208502" y="9806"/>
            <a:ext cx="8583481" cy="55836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5" name="Image 2" descr="https://kimi-img.moonshot.cn/pub/slides/slides_tmpl/image/25-08-27-20:02:13-d2nf7h98bjvh7rlj068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91" y="2209021"/>
            <a:ext cx="1562100" cy="15621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375632" y="2300337"/>
            <a:ext cx="3897151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Augmentations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1158534" y="2671914"/>
            <a:ext cx="785214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3"/>
          <p:cNvSpPr/>
          <p:nvPr/>
        </p:nvSpPr>
        <p:spPr>
          <a:xfrm>
            <a:off x="1158534" y="2671914"/>
            <a:ext cx="785214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8-27-20:02:13-d2nf7h98bjvh7rlj068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363" y="4275565"/>
            <a:ext cx="1562100" cy="15621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609816" y="4352137"/>
            <a:ext cx="3875816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Attention Mechanisms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3409950" y="4730750"/>
            <a:ext cx="63563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6"/>
          <p:cNvSpPr/>
          <p:nvPr/>
        </p:nvSpPr>
        <p:spPr>
          <a:xfrm>
            <a:off x="3409950" y="4730750"/>
            <a:ext cx="63563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2288749" y="2593172"/>
            <a:ext cx="5084324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augmentations like 3D elastic deformation, Gaussian noise, contrast adjustment, and coarse dropout improve model robustness and generalization.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4508588" y="4645750"/>
            <a:ext cx="508432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Attention U-Net incorporates gated attention to focus on salient structures, significantly improving segmentation accuracy for small regions like ET by 10-15%.</a:t>
            </a:r>
            <a:endParaRPr lang="en-US" sz="1600" dirty="0"/>
          </a:p>
        </p:txBody>
      </p:sp>
      <p:sp>
        <p:nvSpPr>
          <p:cNvPr id="15" name="Shape 9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0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1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2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3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5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Shape 16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7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Training Strategies</a:t>
            </a:r>
            <a:endParaRPr lang="en-US" sz="1600" dirty="0"/>
          </a:p>
        </p:txBody>
      </p:sp>
      <p:pic>
        <p:nvPicPr>
          <p:cNvPr id="31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0261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&amp; Comparison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2g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1363" y="-11130"/>
            <a:ext cx="12203363" cy="68710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613338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613338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613337" y="2954311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9" name="Image 1" descr="https://kimi-img.moonshot.cn/pub/slides/slides_tmpl/image/25-08-27-20:02:06-d2nf7fh8bjvh7rlj05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68" y="2174555"/>
            <a:ext cx="723900" cy="1511962"/>
          </a:xfrm>
          <a:prstGeom prst="rect">
            <a:avLst/>
          </a:prstGeom>
        </p:spPr>
      </p:pic>
      <p:sp>
        <p:nvSpPr>
          <p:cNvPr id="20" name="Shape 16"/>
          <p:cNvSpPr/>
          <p:nvPr/>
        </p:nvSpPr>
        <p:spPr>
          <a:xfrm>
            <a:off x="4985740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7"/>
          <p:cNvSpPr/>
          <p:nvPr/>
        </p:nvSpPr>
        <p:spPr>
          <a:xfrm>
            <a:off x="4985740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4985739" y="2954311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&amp; Methodology</a:t>
            </a:r>
            <a:endParaRPr lang="en-US" sz="1600" dirty="0"/>
          </a:p>
        </p:txBody>
      </p:sp>
      <p:pic>
        <p:nvPicPr>
          <p:cNvPr id="23" name="Image 2" descr="https://kimi-img.moonshot.cn/pub/slides/slides_tmpl/image/25-08-27-20:02:06-d2nf7fh8bjvh7rlj05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270" y="2174555"/>
            <a:ext cx="723900" cy="1511962"/>
          </a:xfrm>
          <a:prstGeom prst="rect">
            <a:avLst/>
          </a:prstGeom>
        </p:spPr>
      </p:pic>
      <p:sp>
        <p:nvSpPr>
          <p:cNvPr id="24" name="Shape 19"/>
          <p:cNvSpPr/>
          <p:nvPr/>
        </p:nvSpPr>
        <p:spPr>
          <a:xfrm>
            <a:off x="8365830" y="2453555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0"/>
          <p:cNvSpPr/>
          <p:nvPr/>
        </p:nvSpPr>
        <p:spPr>
          <a:xfrm>
            <a:off x="8365830" y="2453555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6" name="Text 21"/>
          <p:cNvSpPr/>
          <p:nvPr/>
        </p:nvSpPr>
        <p:spPr>
          <a:xfrm>
            <a:off x="8365829" y="2954311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 Implementation</a:t>
            </a:r>
            <a:endParaRPr lang="en-US" sz="1600" dirty="0"/>
          </a:p>
        </p:txBody>
      </p:sp>
      <p:pic>
        <p:nvPicPr>
          <p:cNvPr id="27" name="Image 3" descr="https://kimi-img.moonshot.cn/pub/slides/slides_tmpl/image/25-08-27-20:02:06-d2nf7fh8bjvh7rlj05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360" y="2174555"/>
            <a:ext cx="723900" cy="1511962"/>
          </a:xfrm>
          <a:prstGeom prst="rect">
            <a:avLst/>
          </a:prstGeom>
        </p:spPr>
      </p:pic>
      <p:sp>
        <p:nvSpPr>
          <p:cNvPr id="28" name="Shape 22"/>
          <p:cNvSpPr/>
          <p:nvPr/>
        </p:nvSpPr>
        <p:spPr>
          <a:xfrm>
            <a:off x="1613338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3"/>
          <p:cNvSpPr/>
          <p:nvPr/>
        </p:nvSpPr>
        <p:spPr>
          <a:xfrm>
            <a:off x="1613338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4"/>
          <p:cNvSpPr/>
          <p:nvPr/>
        </p:nvSpPr>
        <p:spPr>
          <a:xfrm>
            <a:off x="1613337" y="4560372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Foundation Model Approach</a:t>
            </a:r>
            <a:endParaRPr lang="en-US" sz="1600" dirty="0"/>
          </a:p>
        </p:txBody>
      </p:sp>
      <p:pic>
        <p:nvPicPr>
          <p:cNvPr id="31" name="Image 4" descr="https://kimi-img.moonshot.cn/pub/slides/slides_tmpl/image/25-08-27-20:02:06-d2nf7fh8bjvh7rlj05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68" y="3780616"/>
            <a:ext cx="723900" cy="1511962"/>
          </a:xfrm>
          <a:prstGeom prst="rect">
            <a:avLst/>
          </a:prstGeom>
        </p:spPr>
      </p:pic>
      <p:sp>
        <p:nvSpPr>
          <p:cNvPr id="32" name="Shape 25"/>
          <p:cNvSpPr/>
          <p:nvPr/>
        </p:nvSpPr>
        <p:spPr>
          <a:xfrm>
            <a:off x="4985740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Text 26"/>
          <p:cNvSpPr/>
          <p:nvPr/>
        </p:nvSpPr>
        <p:spPr>
          <a:xfrm>
            <a:off x="4985740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4" name="Text 27"/>
          <p:cNvSpPr/>
          <p:nvPr/>
        </p:nvSpPr>
        <p:spPr>
          <a:xfrm>
            <a:off x="4985739" y="4560372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Improvements &amp; Optimizations</a:t>
            </a:r>
            <a:endParaRPr lang="en-US" sz="1600" dirty="0"/>
          </a:p>
        </p:txBody>
      </p:sp>
      <p:pic>
        <p:nvPicPr>
          <p:cNvPr id="35" name="Image 5" descr="https://kimi-img.moonshot.cn/pub/slides/slides_tmpl/image/25-08-27-20:02:06-d2nf7fh8bjvh7rlj05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270" y="3780616"/>
            <a:ext cx="723900" cy="1511962"/>
          </a:xfrm>
          <a:prstGeom prst="rect">
            <a:avLst/>
          </a:prstGeom>
        </p:spPr>
      </p:pic>
      <p:sp>
        <p:nvSpPr>
          <p:cNvPr id="36" name="Shape 28"/>
          <p:cNvSpPr/>
          <p:nvPr/>
        </p:nvSpPr>
        <p:spPr>
          <a:xfrm>
            <a:off x="8365830" y="4059616"/>
            <a:ext cx="54171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Text 29"/>
          <p:cNvSpPr/>
          <p:nvPr/>
        </p:nvSpPr>
        <p:spPr>
          <a:xfrm>
            <a:off x="8365830" y="4059616"/>
            <a:ext cx="54171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8" name="Text 30"/>
          <p:cNvSpPr/>
          <p:nvPr/>
        </p:nvSpPr>
        <p:spPr>
          <a:xfrm>
            <a:off x="8365829" y="4560372"/>
            <a:ext cx="3035114" cy="24884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 &amp; Comparison</a:t>
            </a:r>
            <a:endParaRPr lang="en-US" sz="1600" dirty="0"/>
          </a:p>
        </p:txBody>
      </p:sp>
      <p:pic>
        <p:nvPicPr>
          <p:cNvPr id="39" name="Image 6" descr="https://kimi-img.moonshot.cn/pub/slides/slides_tmpl/image/25-08-27-20:02:06-d2nf7fh8bjvh7rlj05v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360" y="3780616"/>
            <a:ext cx="723900" cy="1511962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721377" y="941261"/>
            <a:ext cx="326001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1" name="Text 32"/>
          <p:cNvSpPr/>
          <p:nvPr/>
        </p:nvSpPr>
        <p:spPr>
          <a:xfrm>
            <a:off x="827415" y="600948"/>
            <a:ext cx="1091646" cy="50601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517BD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42" name="Image 7" descr="https://kimi-img.moonshot.cn/pub/slides/slides_tmpl/image/25-08-27-20:02:05-d2nf7f98bjvh7rlj05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784" y="1395748"/>
            <a:ext cx="355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2:16-d2nf7i18bjvh7rlj06j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7" y="1736336"/>
            <a:ext cx="10151467" cy="162214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8-27-20:02:16-d2nf7i18bjvh7rlj06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57" y="2472057"/>
            <a:ext cx="1219200" cy="12192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8-27-20:02:16-d2nf7i18bjvh7rlj06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823" y="1282634"/>
            <a:ext cx="1219200" cy="1219200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4" descr="https://kimi-img.moonshot.cn/pub/slides/slides_tmpl/image/25-08-27-20:02:16-d2nf7i18bjvh7rlj06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303" y="1967581"/>
            <a:ext cx="1219200" cy="1219200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9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1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980435" y="3709885"/>
            <a:ext cx="3145914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Dice Score Comparison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900224" y="4069952"/>
            <a:ext cx="3360880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improved models achieve a mean Dice score of 0.85-0.88, significantly higher than the U-Net baseline at 0.7746, with the most notable improvement in ET segmentation.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4589908" y="3340917"/>
            <a:ext cx="314591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Statistical Significance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8215423" y="2586938"/>
            <a:ext cx="3177217" cy="53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Region-wise Improvement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1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4482425" y="3738964"/>
            <a:ext cx="3360880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Statistical significance is confirmed via paired Wilcoxon tests (p&lt;0.05) across 73 test cases, validating the enhanced performance of the improved models.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105303" y="2994308"/>
            <a:ext cx="3360880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 segmentation improves from 0.5985 to 0.72-0.74, demonstrating the effectiveness of the enhancements in addressing challenging small tumor regions.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Quantitative Performance Metrics</a:t>
            </a:r>
            <a:endParaRPr lang="en-US" sz="1600" dirty="0"/>
          </a:p>
        </p:txBody>
      </p:sp>
      <p:pic>
        <p:nvPicPr>
          <p:cNvPr id="30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pic>
        <p:nvPicPr>
          <p:cNvPr id="8" name="Image 1" descr="https://kimi-img.moonshot.cn/pub/slides/slides_tmpl/image/25-08-27-20:02:14-d2nf7hh8bjvh7rlj06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455" y="1655432"/>
            <a:ext cx="6896100" cy="2413000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20:02:14-d2nf7hh8bjvh7rlj069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735" y="3886568"/>
            <a:ext cx="6896100" cy="2413000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4363924" y="2135725"/>
            <a:ext cx="4331168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Resource Comparison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4041702" y="2524833"/>
            <a:ext cx="667832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U-Net has 31M parameters and requires 73MB of memory, while MedSAM+LoRA has 2M trainable parameters but a total size of 120MB, trading off efficiency for accuracy.</a:t>
            </a:r>
            <a:endParaRPr lang="en-US" sz="1600" dirty="0"/>
          </a:p>
        </p:txBody>
      </p:sp>
      <p:sp>
        <p:nvSpPr>
          <p:cNvPr id="21" name="Shape 16"/>
          <p:cNvSpPr/>
          <p:nvPr/>
        </p:nvSpPr>
        <p:spPr>
          <a:xfrm rot="13500000">
            <a:off x="4011449" y="2163980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Text 17"/>
          <p:cNvSpPr/>
          <p:nvPr/>
        </p:nvSpPr>
        <p:spPr>
          <a:xfrm rot="13500000">
            <a:off x="4011449" y="2163980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18"/>
          <p:cNvSpPr/>
          <p:nvPr/>
        </p:nvSpPr>
        <p:spPr>
          <a:xfrm>
            <a:off x="5457532" y="4331428"/>
            <a:ext cx="4331168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Inference Time</a:t>
            </a:r>
            <a:endParaRPr lang="en-US" sz="1600" dirty="0"/>
          </a:p>
        </p:txBody>
      </p:sp>
      <p:sp>
        <p:nvSpPr>
          <p:cNvPr id="24" name="Text 19"/>
          <p:cNvSpPr/>
          <p:nvPr/>
        </p:nvSpPr>
        <p:spPr>
          <a:xfrm>
            <a:off x="5135310" y="4720536"/>
            <a:ext cx="667832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Inference time for U-Net is 8-12 seconds per volume, compared to 15-20 seconds for MedSAM, highlighting the trade-off between speed and accuracy in clinical deployment.</a:t>
            </a:r>
            <a:endParaRPr lang="en-US" sz="1600" dirty="0"/>
          </a:p>
        </p:txBody>
      </p:sp>
      <p:sp>
        <p:nvSpPr>
          <p:cNvPr id="25" name="Shape 20"/>
          <p:cNvSpPr/>
          <p:nvPr/>
        </p:nvSpPr>
        <p:spPr>
          <a:xfrm rot="13500000">
            <a:off x="5105057" y="4359683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21"/>
          <p:cNvSpPr/>
          <p:nvPr/>
        </p:nvSpPr>
        <p:spPr>
          <a:xfrm rot="13500000">
            <a:off x="5105057" y="4359683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8" name="Text 2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9" name="Image 3" descr="https://kimi-img.moonshot.cn/pub/slides/slides_tmpl/image/25-08-27-20:02:14-d2nf7hh8bjvh7rlj06a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190" y="4097938"/>
            <a:ext cx="3124200" cy="1892300"/>
          </a:xfrm>
          <a:prstGeom prst="rect">
            <a:avLst/>
          </a:prstGeom>
        </p:spPr>
      </p:pic>
      <p:pic>
        <p:nvPicPr>
          <p:cNvPr id="30" name="Image 4" descr="https://kimi-img.moonshot.cn/pub/slides/slides_tmpl/image/25-08-27-20:02:14-d2nf7hh8bjvh7rlj06a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70" y="1854716"/>
            <a:ext cx="3124200" cy="1905000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Efficiency Trade-offs Analysis</a:t>
            </a:r>
            <a:endParaRPr lang="en-US" sz="1600" dirty="0"/>
          </a:p>
        </p:txBody>
      </p:sp>
      <p:pic>
        <p:nvPicPr>
          <p:cNvPr id="32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0261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Robustness &amp; Clinical Impact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07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316708" y="1979810"/>
            <a:ext cx="6875424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316708" y="1979810"/>
            <a:ext cx="6875424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2:13-d2nf7h98bjvh7rlj066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18" y="1979809"/>
            <a:ext cx="3120319" cy="18958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753241" y="2254924"/>
            <a:ext cx="4331168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Intensity Scaling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419335" y="2644032"/>
            <a:ext cx="667832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Stress testing with ±10-20% intensity scaling shows MedSAM degrades more gracefully, with a Dice drop of 2-3% compared to 4-6% for U-Net, demonstrating better robustness.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4513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14513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13231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13231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 flipH="1">
            <a:off x="111921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111921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 flipH="1">
            <a:off x="110611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110611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 rot="13500000">
            <a:off x="4389082" y="2283179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 rot="13500000">
            <a:off x="4389082" y="2283179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>
            <a:off x="980841" y="4045676"/>
            <a:ext cx="6875424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7"/>
          <p:cNvSpPr/>
          <p:nvPr/>
        </p:nvSpPr>
        <p:spPr>
          <a:xfrm>
            <a:off x="980841" y="4045676"/>
            <a:ext cx="6875424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1406579" y="4320790"/>
            <a:ext cx="419463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Noise Resistance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1083468" y="4709898"/>
            <a:ext cx="6678322" cy="63996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Gaussian noise (σ=0.05-0.1) testing confirms MedSAM's superior robustness, maintaining accuracy under acquisition variations common in clinical settings.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 rot="13500000">
            <a:off x="1053215" y="4349045"/>
            <a:ext cx="224914" cy="224914"/>
          </a:xfrm>
          <a:prstGeom prst="rtTriangle">
            <a:avLst/>
          </a:prstGeom>
          <a:gradFill flip="none" rotWithShape="1">
            <a:gsLst>
              <a:gs pos="0">
                <a:srgbClr val="004BA0"/>
              </a:gs>
              <a:gs pos="50000">
                <a:srgbClr val="1F5EC3"/>
              </a:gs>
              <a:gs pos="100000">
                <a:srgbClr val="4E96D8"/>
              </a:gs>
            </a:gsLst>
            <a:lin ang="5400000" scaled="1"/>
          </a:gra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5" name="Text 21"/>
          <p:cNvSpPr/>
          <p:nvPr/>
        </p:nvSpPr>
        <p:spPr>
          <a:xfrm rot="13500000">
            <a:off x="1053215" y="4349045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2"/>
          <p:cNvSpPr/>
          <p:nvPr/>
        </p:nvSpPr>
        <p:spPr>
          <a:xfrm>
            <a:off x="3352616" y="3064564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3"/>
          <p:cNvSpPr/>
          <p:nvPr/>
        </p:nvSpPr>
        <p:spPr>
          <a:xfrm>
            <a:off x="3352616" y="3064564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8" name="Shape 24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5"/>
          <p:cNvSpPr/>
          <p:nvPr/>
        </p:nvSpPr>
        <p:spPr>
          <a:xfrm>
            <a:off x="8224660" y="5124096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5400" b="1" dirty="0">
                <a:solidFill>
                  <a:srgbClr val="FFFFFF"/>
                </a:solidFill>
                <a:latin typeface="PingFang SC Semibold" pitchFamily="34" charset="0"/>
                <a:ea typeface="PingFang SC Semibold" pitchFamily="34" charset="-122"/>
                <a:cs typeface="PingFang SC Semibold" pitchFamily="34" charset="-120"/>
              </a:rPr>
              <a:t>02</a:t>
            </a:r>
            <a:endParaRPr lang="en-US" sz="1600" dirty="0"/>
          </a:p>
        </p:txBody>
      </p:sp>
      <p:pic>
        <p:nvPicPr>
          <p:cNvPr id="30" name="Image 2" descr="https://kimi-img.moonshot.cn/pub/slides/slides_tmpl/image/25-08-27-20:02:13-d2nf7h98bjvh7rlj0670.jp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071813" y="4028147"/>
            <a:ext cx="3120319" cy="1926675"/>
          </a:xfrm>
          <a:prstGeom prst="rect">
            <a:avLst/>
          </a:prstGeom>
        </p:spPr>
      </p:pic>
      <p:sp>
        <p:nvSpPr>
          <p:cNvPr id="31" name="Shape 26"/>
          <p:cNvSpPr/>
          <p:nvPr/>
        </p:nvSpPr>
        <p:spPr>
          <a:xfrm>
            <a:off x="8164596" y="3951923"/>
            <a:ext cx="1782539" cy="887359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7"/>
          <p:cNvSpPr/>
          <p:nvPr/>
        </p:nvSpPr>
        <p:spPr>
          <a:xfrm>
            <a:off x="8164596" y="3951923"/>
            <a:ext cx="1782539" cy="88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3" name="Text 28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 Shift Robustness Testing</a:t>
            </a:r>
            <a:endParaRPr lang="en-US" sz="1600" dirty="0"/>
          </a:p>
        </p:txBody>
      </p:sp>
      <p:pic>
        <p:nvPicPr>
          <p:cNvPr id="34" name="Image 3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10" y="0"/>
            <a:ext cx="12218079" cy="687931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5-d2nf7hp8bjvh7rlj06d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10" y="2217961"/>
            <a:ext cx="15315171" cy="829824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8-27-20:02:15-d2nf7hp8bjvh7rlj06e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785" y="2432913"/>
            <a:ext cx="1193800" cy="119380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2069138" y="2846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06167" y="3573655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U-Net for Screening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824230" y="3974465"/>
            <a:ext cx="3338830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U-Net's faster inference and lower resource requirements make it suitable for initial screening in resource-limited clinical settings.</a:t>
            </a:r>
            <a:endParaRPr lang="en-US" sz="1600" dirty="0"/>
          </a:p>
        </p:txBody>
      </p:sp>
      <p:pic>
        <p:nvPicPr>
          <p:cNvPr id="17" name="Image 3" descr="https://kimi-img.moonshot.cn/pub/slides/slides_tmpl/image/25-08-27-20:02:15-d2nf7hp8bjvh7rlj06e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13" y="1664817"/>
            <a:ext cx="1193800" cy="1193800"/>
          </a:xfrm>
          <a:prstGeom prst="rect">
            <a:avLst/>
          </a:prstGeom>
        </p:spPr>
      </p:pic>
      <p:pic>
        <p:nvPicPr>
          <p:cNvPr id="18" name="Image 4" descr="https://kimi-img.moonshot.cn/pub/slides/slides_tmpl/image/25-08-27-20:02:15-d2nf7hp8bjvh7rlj06e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985" y="2451201"/>
            <a:ext cx="1193800" cy="1193800"/>
          </a:xfrm>
          <a:prstGeom prst="rect">
            <a:avLst/>
          </a:prstGeom>
        </p:spPr>
      </p:pic>
      <p:sp>
        <p:nvSpPr>
          <p:cNvPr id="19" name="Shape 12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5824743" y="2081751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5"/>
          <p:cNvSpPr/>
          <p:nvPr/>
        </p:nvSpPr>
        <p:spPr>
          <a:xfrm>
            <a:off x="9372615" y="2869908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Text 17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Text 18"/>
          <p:cNvSpPr/>
          <p:nvPr/>
        </p:nvSpPr>
        <p:spPr>
          <a:xfrm>
            <a:off x="4582055" y="2823847"/>
            <a:ext cx="3338973" cy="530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MedSAM for Complex Cases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4500245" y="3225165"/>
            <a:ext cx="3338830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MedSAM's higher accuracy and robustness make it ideal for complex cases requiring the highest precision, despite its higher computational demands.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8129927" y="3555367"/>
            <a:ext cx="333897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Hybrid Approach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047990" y="3956685"/>
            <a:ext cx="3353435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hybrid approach combining U-Net for initial screening and MedSAM for detailed analysis could optimize both efficiency and accuracy in clinical workflows.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Clinical Deployment Considerations</a:t>
            </a:r>
            <a:endParaRPr lang="en-US" sz="1600" dirty="0"/>
          </a:p>
        </p:txBody>
      </p:sp>
      <p:pic>
        <p:nvPicPr>
          <p:cNvPr id="30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0261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Contributions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08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359" y="2434766"/>
            <a:ext cx="57779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project includes fixed data splits, seeded experiments, version-controlled configs, and documented metric implementations, ensuring reproducibility and transparency.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68801" y="2177261"/>
            <a:ext cx="3989683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Reproducibility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8-27-20:02:15-d2nf7hp8bjvh7rlj06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8" y="2212275"/>
            <a:ext cx="210853" cy="2108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88359" y="4250119"/>
            <a:ext cx="57779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GitHub repository features Docker containerization, automated testing, and one-click reproduction scripts, facilitating easy replication and further research.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68801" y="3992614"/>
            <a:ext cx="3989683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GitHub Repository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8-27-20:02:15-d2nf7hp8bjvh7rlj06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8" y="4027628"/>
            <a:ext cx="210853" cy="210853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3" descr="https://kimi-img.moonshot.cn/pub/slides/slides_tmpl/image/25-08-27-20:02:16-d2nf7i18bjvh7rlj06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883" y="0"/>
            <a:ext cx="4256254" cy="68580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Reproducible Research Framework</a:t>
            </a:r>
            <a:endParaRPr lang="en-US" sz="1600" dirty="0"/>
          </a:p>
        </p:txBody>
      </p:sp>
      <p:pic>
        <p:nvPicPr>
          <p:cNvPr id="19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9" y="-1"/>
            <a:ext cx="12194137" cy="686582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8-27-20:02:16-d2nf7i18bjvh7rlj06j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7" y="1736336"/>
            <a:ext cx="10151467" cy="162214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0" name="Image 2" descr="https://kimi-img.moonshot.cn/pub/slides/slides_tmpl/image/25-08-27-20:02:16-d2nf7i18bjvh7rlj06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57" y="2472057"/>
            <a:ext cx="1219200" cy="1219200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8-27-20:02:16-d2nf7i18bjvh7rlj06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823" y="1282634"/>
            <a:ext cx="1219200" cy="1219200"/>
          </a:xfrm>
          <a:prstGeom prst="rect">
            <a:avLst/>
          </a:prstGeom>
        </p:spPr>
      </p:pic>
      <p:sp>
        <p:nvSpPr>
          <p:cNvPr id="12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4" descr="https://kimi-img.moonshot.cn/pub/slides/slides_tmpl/image/25-08-27-20:02:16-d2nf7i18bjvh7rlj06j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303" y="1967581"/>
            <a:ext cx="1219200" cy="1219200"/>
          </a:xfrm>
          <a:prstGeom prst="rect">
            <a:avLst/>
          </a:prstGeom>
        </p:spPr>
      </p:pic>
      <p:sp>
        <p:nvSpPr>
          <p:cNvPr id="15" name="Shape 8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9"/>
          <p:cNvSpPr/>
          <p:nvPr/>
        </p:nvSpPr>
        <p:spPr>
          <a:xfrm>
            <a:off x="988010" y="2887496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1"/>
          <p:cNvSpPr/>
          <p:nvPr/>
        </p:nvSpPr>
        <p:spPr>
          <a:xfrm>
            <a:off x="4552356" y="2399512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9" name="Shape 12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3"/>
          <p:cNvSpPr/>
          <p:nvPr/>
        </p:nvSpPr>
        <p:spPr>
          <a:xfrm>
            <a:off x="8012876" y="1697449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4"/>
          <p:cNvSpPr/>
          <p:nvPr/>
        </p:nvSpPr>
        <p:spPr>
          <a:xfrm>
            <a:off x="980435" y="3709885"/>
            <a:ext cx="3145914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MONAI Integration</a:t>
            </a:r>
            <a:endParaRPr lang="en-US" sz="1600" dirty="0"/>
          </a:p>
        </p:txBody>
      </p:sp>
      <p:sp>
        <p:nvSpPr>
          <p:cNvPr id="22" name="Text 15"/>
          <p:cNvSpPr/>
          <p:nvPr/>
        </p:nvSpPr>
        <p:spPr>
          <a:xfrm>
            <a:off x="900224" y="4069952"/>
            <a:ext cx="3360880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integrate the MONAI medical imaging framework with modern deep learning practices for efficient and robust segmentation pipeline development.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4589908" y="3340917"/>
            <a:ext cx="314591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Inference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8215423" y="2586938"/>
            <a:ext cx="3177217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Failure Analysis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19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4482425" y="3738964"/>
            <a:ext cx="3360880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sliding-window inference with Gaussian blending ensures high-quality predictions while optimizing computational resources.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8105303" y="2994308"/>
            <a:ext cx="3360880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comprehensive failure analysis pipeline identifies problematic cases for targeted improvements, enhancing model robustness and accuracy.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Engineering Innovations</a:t>
            </a:r>
            <a:endParaRPr lang="en-US" sz="1600" dirty="0"/>
          </a:p>
        </p:txBody>
      </p:sp>
      <p:pic>
        <p:nvPicPr>
          <p:cNvPr id="30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102612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Conclusions &amp; Future Work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09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595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57274" y="2518829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Model Comparison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539437" y="1898138"/>
            <a:ext cx="1473726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01687" y="3081037"/>
            <a:ext cx="3057361" cy="1600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successfully compared the U-Net baseline (0.77 Dice) with the improved MedSAM model (0.85+ Dice), demonstrating significant accuracy improvements.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8-27-20:02:16-d2nf7i18bjvh7rlj06i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88" y="5592002"/>
            <a:ext cx="11036320" cy="1264578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331970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4633162" y="2518829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Robustness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8"/>
          <p:cNvSpPr/>
          <p:nvPr/>
        </p:nvSpPr>
        <p:spPr>
          <a:xfrm>
            <a:off x="5468380" y="1898138"/>
            <a:ext cx="997955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4477575" y="3081037"/>
            <a:ext cx="3057361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Attention mechanisms and focal loss improved ET segmentation by 20%, enhancing robustness and accuracy for clinical applications.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1"/>
          <p:cNvSpPr/>
          <p:nvPr/>
        </p:nvSpPr>
        <p:spPr>
          <a:xfrm>
            <a:off x="8007985" y="1817370"/>
            <a:ext cx="3330575" cy="40557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8309050" y="2518829"/>
            <a:ext cx="274618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Reproducibility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4"/>
          <p:cNvSpPr/>
          <p:nvPr/>
        </p:nvSpPr>
        <p:spPr>
          <a:xfrm>
            <a:off x="9144268" y="1898138"/>
            <a:ext cx="831960" cy="52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9" name="Text 25"/>
          <p:cNvSpPr/>
          <p:nvPr/>
        </p:nvSpPr>
        <p:spPr>
          <a:xfrm>
            <a:off x="8153463" y="3081037"/>
            <a:ext cx="3057361" cy="192008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project establishes a reproducible framework for medical image segmentation research, providing practical guidance for clinical deployment decisions.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Key Findings &amp; Contributions</a:t>
            </a:r>
            <a:endParaRPr lang="en-US" sz="1600" dirty="0"/>
          </a:p>
        </p:txBody>
      </p:sp>
      <p:pic>
        <p:nvPicPr>
          <p:cNvPr id="31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2g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209451" cy="68744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28129" y="2316134"/>
            <a:ext cx="4411085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Robustness &amp; Clinical Impact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 flipH="1">
            <a:off x="116012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16012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flipH="1">
            <a:off x="114730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14730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 flipH="1">
            <a:off x="113420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3420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1" descr="https://kimi-img.moonshot.cn/pub/slides/slides_tmpl/image/25-08-27-20:02:06-d2nf7fh8bjvh7rlj05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98" y="1881147"/>
            <a:ext cx="1168400" cy="1168400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 flipH="1">
            <a:off x="112110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112110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4289539" y="2277705"/>
            <a:ext cx="665094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289539" y="2277705"/>
            <a:ext cx="665094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20" name="Image 2" descr="https://kimi-img.moonshot.cn/pub/slides/slides_tmpl/image/25-08-27-20:02:06-d2nf7fh8bjvh7rlj05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98" y="3007581"/>
            <a:ext cx="1168400" cy="1168400"/>
          </a:xfrm>
          <a:prstGeom prst="rect">
            <a:avLst/>
          </a:prstGeom>
        </p:spPr>
      </p:pic>
      <p:pic>
        <p:nvPicPr>
          <p:cNvPr id="21" name="Image 3" descr="https://kimi-img.moonshot.cn/pub/slides/slides_tmpl/image/25-08-27-20:02:06-d2nf7fh8bjvh7rlj05v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98" y="4173772"/>
            <a:ext cx="1168400" cy="11684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4928129" y="3455821"/>
            <a:ext cx="4411085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Contributions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4263035" y="3404140"/>
            <a:ext cx="665094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18"/>
          <p:cNvSpPr/>
          <p:nvPr/>
        </p:nvSpPr>
        <p:spPr>
          <a:xfrm>
            <a:off x="4263035" y="3404140"/>
            <a:ext cx="665094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5" name="Text 19"/>
          <p:cNvSpPr/>
          <p:nvPr/>
        </p:nvSpPr>
        <p:spPr>
          <a:xfrm>
            <a:off x="4928129" y="4595508"/>
            <a:ext cx="4411085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Conclusions &amp; Future Work</a:t>
            </a: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>
            <a:off x="4264564" y="4568802"/>
            <a:ext cx="665094" cy="3286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1"/>
          <p:cNvSpPr/>
          <p:nvPr/>
        </p:nvSpPr>
        <p:spPr>
          <a:xfrm>
            <a:off x="4264564" y="4568802"/>
            <a:ext cx="665094" cy="328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22"/>
          <p:cNvSpPr/>
          <p:nvPr/>
        </p:nvSpPr>
        <p:spPr>
          <a:xfrm>
            <a:off x="827405" y="568325"/>
            <a:ext cx="3472180" cy="795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29" name="Image 4" descr="https://kimi-img.moonshot.cn/pub/slides/slides_tmpl/image/25-08-27-20:02:05-d2nf7f98bjvh7rlj05t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04" y="1456073"/>
            <a:ext cx="355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8" y="-1"/>
            <a:ext cx="12195178" cy="686641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8-d2nf7ih8bjvh7rlj06q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8" y="1642727"/>
            <a:ext cx="11193747" cy="3279109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789604" y="2437560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3D Full-Volume Training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6326899" y="2437560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Few-shot Learning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237405" y="2735448"/>
            <a:ext cx="515523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Investigating few-shot learning for rare tumor types will expand the applicability of our models to diverse clinical scenarios.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708274" y="2735448"/>
            <a:ext cx="515523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work includes extending to 3D full-volume training with larger GPU resources to further enhance segmentation accuracy.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89604" y="4760136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Ensemble Methods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6326899" y="4760136"/>
            <a:ext cx="386562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56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Uncertainty Quantification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237405" y="5058024"/>
            <a:ext cx="515523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Integrating uncertainty quantification will provide clinical confidence measures, enhancing the reliability of automated segmentation in practice.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08274" y="5058024"/>
            <a:ext cx="5155235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Exploring ensemble methods combining U-Net and MedSAM predictions could optimize accuracy and robustness for clinical use.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Research Directions</a:t>
            </a:r>
            <a:endParaRPr lang="en-US" sz="1600" dirty="0"/>
          </a:p>
        </p:txBody>
      </p:sp>
      <p:pic>
        <p:nvPicPr>
          <p:cNvPr id="21" name="Image 2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91820" y="2417445"/>
            <a:ext cx="7571740" cy="1492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17" name="Image 1" descr="https://kimi-img.moonshot.cn/pub/slides/slides_tmpl/image/25-08-27-20:02:05-d2nf7f98bjvh7rlj05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80" y="4498975"/>
            <a:ext cx="1732915" cy="457200"/>
          </a:xfrm>
          <a:prstGeom prst="rect">
            <a:avLst/>
          </a:prstGeom>
        </p:spPr>
      </p:pic>
      <p:pic>
        <p:nvPicPr>
          <p:cNvPr id="18" name="Image 2" descr="https://kimi-img.moonshot.cn/pub/slides/slides_tmpl/image/25-08-27-20:02:05-d2nf7f98bjvh7rlj05u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00" y="4498975"/>
            <a:ext cx="1732915" cy="4572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648335" y="4560570"/>
            <a:ext cx="159766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Naushik</a:t>
            </a:r>
            <a:endParaRPr lang="en-US" sz="1600" dirty="0"/>
          </a:p>
        </p:txBody>
      </p:sp>
      <p:sp>
        <p:nvSpPr>
          <p:cNvPr id="20" name="Text 15"/>
          <p:cNvSpPr/>
          <p:nvPr/>
        </p:nvSpPr>
        <p:spPr>
          <a:xfrm>
            <a:off x="2463165" y="4560570"/>
            <a:ext cx="1733550" cy="2488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Overview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5-d2nf7hp8bjvh7rlj06b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9100" y="6626"/>
            <a:ext cx="6299200" cy="68580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136708" y="4206069"/>
            <a:ext cx="5236592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1"/>
          <p:cNvSpPr/>
          <p:nvPr/>
        </p:nvSpPr>
        <p:spPr>
          <a:xfrm>
            <a:off x="6136708" y="4206069"/>
            <a:ext cx="5236592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136708" y="2006879"/>
            <a:ext cx="5236592" cy="1909146"/>
          </a:xfrm>
          <a:prstGeom prst="rect">
            <a:avLst/>
          </a:prstGeom>
          <a:solidFill>
            <a:srgbClr val="FFFFFF">
              <a:alpha val="8235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6136708" y="2006879"/>
            <a:ext cx="5236592" cy="190914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9" name="Image 2" descr="https://kimi-img.moonshot.cn/pub/slides/slides_tmpl/image/25-08-27-20:02:13-d2nf7h98bjvh7rlj068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483" y="1759118"/>
            <a:ext cx="1219200" cy="11938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19441" y="2140748"/>
            <a:ext cx="3788217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Clinical Need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5481848" y="2090786"/>
            <a:ext cx="652471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5481848" y="2090786"/>
            <a:ext cx="652471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619442" y="4352136"/>
            <a:ext cx="3788216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Project Scope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6240850" y="2433582"/>
            <a:ext cx="5084324" cy="1356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Accurate brain tumor segmentation is crucial for diagnosis, surgical planning, and therapy monitoring. Manual segmentation is time-consuming and inconsistent, making automated solutions essential for clinical efficiency.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6240852" y="4645750"/>
            <a:ext cx="5084322" cy="1356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This project compares two approaches: the traditional 3D U-Net baseline and the modern MedSAM foundation model with LoRA fine-tuning, using the MSD Task01_BrainTumour dataset to segment Whole Tumor (WT), Tumor Core (TC), and Enhancing Tumor (ET).</a:t>
            </a:r>
            <a:endParaRPr lang="en-US" sz="1600" dirty="0"/>
          </a:p>
        </p:txBody>
      </p:sp>
      <p:sp>
        <p:nvSpPr>
          <p:cNvPr id="16" name="Shape 1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23" name="Image 3" descr="https://kimi-img.moonshot.cn/pub/slides/slides_tmpl/image/25-08-27-20:02:13-d2nf7h98bjvh7rlj068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483" y="3971966"/>
            <a:ext cx="1219200" cy="1193800"/>
          </a:xfrm>
          <a:prstGeom prst="rect">
            <a:avLst/>
          </a:prstGeom>
        </p:spPr>
      </p:pic>
      <p:sp>
        <p:nvSpPr>
          <p:cNvPr id="24" name="Shape 1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Shape 2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2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Shape 2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0" name="Shape 24"/>
          <p:cNvSpPr/>
          <p:nvPr/>
        </p:nvSpPr>
        <p:spPr>
          <a:xfrm rot="13500000">
            <a:off x="6265096" y="2177027"/>
            <a:ext cx="224914" cy="224914"/>
          </a:xfrm>
          <a:prstGeom prst="rtTriangle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1" name="Text 25"/>
          <p:cNvSpPr/>
          <p:nvPr/>
        </p:nvSpPr>
        <p:spPr>
          <a:xfrm rot="13500000">
            <a:off x="6265096" y="2177027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2" name="Shape 26"/>
          <p:cNvSpPr/>
          <p:nvPr/>
        </p:nvSpPr>
        <p:spPr>
          <a:xfrm rot="13500000">
            <a:off x="6265096" y="4376217"/>
            <a:ext cx="224914" cy="224914"/>
          </a:xfrm>
          <a:prstGeom prst="rtTriangle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3" name="Text 27"/>
          <p:cNvSpPr/>
          <p:nvPr/>
        </p:nvSpPr>
        <p:spPr>
          <a:xfrm rot="13500000">
            <a:off x="6265096" y="4376217"/>
            <a:ext cx="224914" cy="22491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34" name="Shape 28"/>
          <p:cNvSpPr/>
          <p:nvPr/>
        </p:nvSpPr>
        <p:spPr>
          <a:xfrm>
            <a:off x="5481848" y="4313489"/>
            <a:ext cx="652471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29"/>
          <p:cNvSpPr/>
          <p:nvPr/>
        </p:nvSpPr>
        <p:spPr>
          <a:xfrm>
            <a:off x="5481848" y="4313489"/>
            <a:ext cx="652471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6" name="Text 30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Automated Brain Tumor Segmentation</a:t>
            </a:r>
            <a:endParaRPr lang="en-US" sz="1600" dirty="0"/>
          </a:p>
        </p:txBody>
      </p:sp>
      <p:pic>
        <p:nvPicPr>
          <p:cNvPr id="37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7-d2nf7i98bjvh7rlj06o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8946" y="-475463"/>
            <a:ext cx="13015728" cy="7644359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7-d2nf7i98bjvh7rlj06mg.png"/>
          <p:cNvPicPr>
            <a:picLocks noChangeAspect="1"/>
          </p:cNvPicPr>
          <p:nvPr/>
        </p:nvPicPr>
        <p:blipFill>
          <a:blip r:embed="rId5">
            <a:alphaModFix amt="67000"/>
          </a:blip>
          <a:stretch>
            <a:fillRect/>
          </a:stretch>
        </p:blipFill>
        <p:spPr>
          <a:xfrm>
            <a:off x="-1041" y="0"/>
            <a:ext cx="5384800" cy="6858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6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9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5" name="Image 3" descr="https://kimi-img.moonshot.cn/pub/slides/slides_tmpl/image/25-08-27-20:02:17-d2nf7i98bjvh7rlj06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549" y="807440"/>
            <a:ext cx="1435100" cy="1447800"/>
          </a:xfrm>
          <a:prstGeom prst="rect">
            <a:avLst/>
          </a:prstGeom>
        </p:spPr>
      </p:pic>
      <p:sp>
        <p:nvSpPr>
          <p:cNvPr id="16" name="Shape 10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1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Shape 12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3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0" name="Shape 14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5"/>
          <p:cNvSpPr/>
          <p:nvPr/>
        </p:nvSpPr>
        <p:spPr>
          <a:xfrm>
            <a:off x="4430532" y="1276424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5467550" y="1040364"/>
            <a:ext cx="5268832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Manual Segmentation Challenges</a:t>
            </a:r>
            <a:endParaRPr lang="en-US" sz="1600" dirty="0"/>
          </a:p>
        </p:txBody>
      </p:sp>
      <p:pic>
        <p:nvPicPr>
          <p:cNvPr id="23" name="Image 4" descr="https://kimi-img.moonshot.cn/pub/slides/slides_tmpl/image/25-08-27-20:02:17-d2nf7i98bjvh7rlj06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8189" y="2636240"/>
            <a:ext cx="1435100" cy="144780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376266" y="1440456"/>
            <a:ext cx="5828116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Manual segmentation of brain tumors is labor-intensive and prone to variability among operators, impacting clinical decisions and patient care. Automation can significantly reduce this burden.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19"/>
          <p:cNvSpPr/>
          <p:nvPr/>
        </p:nvSpPr>
        <p:spPr>
          <a:xfrm>
            <a:off x="4983192" y="3093501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6018879" y="2855717"/>
            <a:ext cx="5268832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Multi-modal MRI</a:t>
            </a:r>
            <a:endParaRPr lang="en-US" sz="1600" dirty="0"/>
          </a:p>
        </p:txBody>
      </p:sp>
      <p:pic>
        <p:nvPicPr>
          <p:cNvPr id="28" name="Image 5" descr="https://kimi-img.moonshot.cn/pub/slides/slides_tmpl/image/25-08-27-20:02:17-d2nf7i98bjvh7rlj06l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0989" y="4501616"/>
            <a:ext cx="1435100" cy="14478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927595" y="3250296"/>
            <a:ext cx="5828116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Our project utilizes FLAIR, T1, T1ce, and T2 MRI modalities to provide comprehensive tumor segmentation, targeting three clinically relevant sub-regions for volumetric analysis.</a:t>
            </a:r>
            <a:endParaRPr lang="en-US" sz="1600" dirty="0"/>
          </a:p>
        </p:txBody>
      </p:sp>
      <p:sp>
        <p:nvSpPr>
          <p:cNvPr id="30" name="Shape 22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1" name="Text 23"/>
          <p:cNvSpPr/>
          <p:nvPr/>
        </p:nvSpPr>
        <p:spPr>
          <a:xfrm>
            <a:off x="4514269" y="4976089"/>
            <a:ext cx="665094" cy="46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2" name="Text 24"/>
          <p:cNvSpPr/>
          <p:nvPr/>
        </p:nvSpPr>
        <p:spPr>
          <a:xfrm>
            <a:off x="5548232" y="4738305"/>
            <a:ext cx="5268832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Project Goals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5456948" y="5147444"/>
            <a:ext cx="5828116" cy="95410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primary goals are to establish a robust U-Net baseline, fine-tune MedSAM for better accuracy, and compare their performance in terms of segmentation accuracy and computational efficiency.</a:t>
            </a:r>
            <a:endParaRPr lang="en-US" sz="1600" dirty="0"/>
          </a:p>
        </p:txBody>
      </p:sp>
      <p:sp>
        <p:nvSpPr>
          <p:cNvPr id="34" name="Text 26"/>
          <p:cNvSpPr/>
          <p:nvPr/>
        </p:nvSpPr>
        <p:spPr>
          <a:xfrm>
            <a:off x="542215" y="2826876"/>
            <a:ext cx="3569045" cy="125716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Clinical Problem &amp; Motivation</a:t>
            </a:r>
            <a:endParaRPr lang="en-US" sz="1600" dirty="0"/>
          </a:p>
        </p:txBody>
      </p:sp>
      <p:pic>
        <p:nvPicPr>
          <p:cNvPr id="35" name="Image 6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82" y="23239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 &amp; Methodology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flip="none" rotWithShape="0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6-d2nf7i18bjvh7rlj06h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05" y="3530641"/>
            <a:ext cx="1219200" cy="11938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8" y="-1789"/>
            <a:ext cx="12195178" cy="686641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8-27-20:02:16-d2nf7i18bjvh7rlj06h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029" y="3352309"/>
            <a:ext cx="9345841" cy="1475659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 flipH="1">
            <a:off x="11314843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1"/>
          <p:cNvSpPr/>
          <p:nvPr/>
        </p:nvSpPr>
        <p:spPr>
          <a:xfrm>
            <a:off x="11314843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 flipH="1">
            <a:off x="11186668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3"/>
          <p:cNvSpPr/>
          <p:nvPr/>
        </p:nvSpPr>
        <p:spPr>
          <a:xfrm>
            <a:off x="11186668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9" name="Image 3" descr="https://kimi-img.moonshot.cn/pub/slides/slides_tmpl/image/25-08-27-20:02:16-d2nf7i18bjvh7rlj06h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41" y="1758451"/>
            <a:ext cx="9345841" cy="1475659"/>
          </a:xfrm>
          <a:prstGeom prst="rect">
            <a:avLst/>
          </a:prstGeom>
        </p:spPr>
      </p:pic>
      <p:pic>
        <p:nvPicPr>
          <p:cNvPr id="10" name="Image 4" descr="https://kimi-img.moonshot.cn/pub/slides/slides_tmpl/image/25-08-27-20:02:16-d2nf7i18bjvh7rlj06h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053" y="4953211"/>
            <a:ext cx="9345841" cy="1475659"/>
          </a:xfrm>
          <a:prstGeom prst="rect">
            <a:avLst/>
          </a:prstGeom>
        </p:spPr>
      </p:pic>
      <p:sp>
        <p:nvSpPr>
          <p:cNvPr id="11" name="Shape 4"/>
          <p:cNvSpPr/>
          <p:nvPr/>
        </p:nvSpPr>
        <p:spPr>
          <a:xfrm>
            <a:off x="3071468" y="5410561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5684E9">
                <a:alpha val="96078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5"/>
          <p:cNvSpPr/>
          <p:nvPr/>
        </p:nvSpPr>
        <p:spPr>
          <a:xfrm>
            <a:off x="3071468" y="5410561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6"/>
          <p:cNvSpPr/>
          <p:nvPr/>
        </p:nvSpPr>
        <p:spPr>
          <a:xfrm>
            <a:off x="797767" y="2160937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5684E9">
                <a:alpha val="96078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7"/>
          <p:cNvSpPr/>
          <p:nvPr/>
        </p:nvSpPr>
        <p:spPr>
          <a:xfrm>
            <a:off x="797767" y="2160937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 flipH="1">
            <a:off x="11055654" y="981848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9"/>
          <p:cNvSpPr/>
          <p:nvPr/>
        </p:nvSpPr>
        <p:spPr>
          <a:xfrm>
            <a:off x="11055654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 flipH="1">
            <a:off x="10924640" y="981848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1"/>
          <p:cNvSpPr/>
          <p:nvPr/>
        </p:nvSpPr>
        <p:spPr>
          <a:xfrm>
            <a:off x="10924640" y="981848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599543" y="1897632"/>
            <a:ext cx="5268832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Dataset Overview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1508259" y="2174549"/>
            <a:ext cx="7796220" cy="1033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MSD Task01_BrainTumour dataset includes 484 multi-modal MRI cases with expert annotations, co-registered, skull-stripped, and resampled to 1mm³ isotropic resolution, suitable for research use.</a:t>
            </a:r>
            <a:endParaRPr lang="en-US" sz="1600" dirty="0"/>
          </a:p>
        </p:txBody>
      </p:sp>
      <p:sp>
        <p:nvSpPr>
          <p:cNvPr id="21" name="Shape 14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5"/>
          <p:cNvSpPr/>
          <p:nvPr/>
        </p:nvSpPr>
        <p:spPr>
          <a:xfrm>
            <a:off x="784199" y="2334190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2552033" y="3469994"/>
            <a:ext cx="4868492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Data Split</a:t>
            </a:r>
            <a:endParaRPr lang="en-US" sz="1600" dirty="0"/>
          </a:p>
        </p:txBody>
      </p:sp>
      <p:sp>
        <p:nvSpPr>
          <p:cNvPr id="24" name="Text 17"/>
          <p:cNvSpPr/>
          <p:nvPr/>
        </p:nvSpPr>
        <p:spPr>
          <a:xfrm>
            <a:off x="2460749" y="3746911"/>
            <a:ext cx="7796220" cy="1033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We use a fixed 70/15/15 train/val/test split to ensure reproducibility. Each case contains four modalities and voxel-wise labels for WT, TC, and ET sub-regions.</a:t>
            </a:r>
            <a:endParaRPr lang="en-US" sz="1600" dirty="0"/>
          </a:p>
        </p:txBody>
      </p:sp>
      <p:sp>
        <p:nvSpPr>
          <p:cNvPr id="25" name="Shape 18"/>
          <p:cNvSpPr/>
          <p:nvPr/>
        </p:nvSpPr>
        <p:spPr>
          <a:xfrm>
            <a:off x="1738632" y="3754795"/>
            <a:ext cx="637958" cy="637956"/>
          </a:xfrm>
          <a:prstGeom prst="ellipse">
            <a:avLst/>
          </a:prstGeom>
          <a:gradFill flip="none" rotWithShape="1">
            <a:gsLst>
              <a:gs pos="0">
                <a:srgbClr val="30B0FE">
                  <a:alpha val="77000"/>
                </a:srgbClr>
              </a:gs>
              <a:gs pos="10000">
                <a:srgbClr val="30B0FE">
                  <a:alpha val="77000"/>
                </a:srgbClr>
              </a:gs>
              <a:gs pos="56000">
                <a:srgbClr val="5684E9"/>
              </a:gs>
              <a:gs pos="100000">
                <a:srgbClr val="014BB5"/>
              </a:gs>
            </a:gsLst>
            <a:lin ang="2700000" scaled="1"/>
          </a:gradFill>
          <a:ln/>
          <a:effectLst>
            <a:outerShdw blurRad="290837" dist="50607" dir="2700000" algn="bl" rotWithShape="0">
              <a:srgbClr val="5684E9">
                <a:alpha val="96078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6" name="Text 19"/>
          <p:cNvSpPr/>
          <p:nvPr/>
        </p:nvSpPr>
        <p:spPr>
          <a:xfrm>
            <a:off x="1738632" y="3754795"/>
            <a:ext cx="637958" cy="63795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0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Text 21"/>
          <p:cNvSpPr/>
          <p:nvPr/>
        </p:nvSpPr>
        <p:spPr>
          <a:xfrm>
            <a:off x="1725064" y="3918275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3882681" y="5122551"/>
            <a:ext cx="4563692" cy="30734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Data Integrity</a:t>
            </a:r>
            <a:endParaRPr lang="en-US" sz="1600" dirty="0"/>
          </a:p>
        </p:txBody>
      </p:sp>
      <p:sp>
        <p:nvSpPr>
          <p:cNvPr id="30" name="Text 23"/>
          <p:cNvSpPr/>
          <p:nvPr/>
        </p:nvSpPr>
        <p:spPr>
          <a:xfrm>
            <a:off x="3791397" y="5399467"/>
            <a:ext cx="7720665" cy="10333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Integrity checks confirm modality presence, affine consistency, and non-empty labels. A manifest locks exact inputs for reproducibility.</a:t>
            </a:r>
            <a:endParaRPr lang="en-US" sz="1600" dirty="0"/>
          </a:p>
        </p:txBody>
      </p:sp>
      <p:sp>
        <p:nvSpPr>
          <p:cNvPr id="31" name="Shape 24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Text 25"/>
          <p:cNvSpPr/>
          <p:nvPr/>
        </p:nvSpPr>
        <p:spPr>
          <a:xfrm>
            <a:off x="3057900" y="5570832"/>
            <a:ext cx="665094" cy="2957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3" name="Text 26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MSD Task01_BrainTumour Dataset</a:t>
            </a:r>
            <a:endParaRPr lang="en-US" sz="1600" dirty="0"/>
          </a:p>
        </p:txBody>
      </p:sp>
      <p:pic>
        <p:nvPicPr>
          <p:cNvPr id="34" name="Image 5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1" y="0"/>
            <a:ext cx="12192000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4263" y="479263"/>
            <a:ext cx="3049055" cy="60688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88359" y="2434766"/>
            <a:ext cx="5777902" cy="1280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Preprocessing includes orientation harmonization to RAS, intensity normalization via z-score within the brain mask, and data augmentation with spatial and intensity transforms to enhance model robustness.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68801" y="2177261"/>
            <a:ext cx="3989683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Standardized Preprocessing</a:t>
            </a:r>
            <a:endParaRPr lang="en-US" sz="1600" dirty="0"/>
          </a:p>
        </p:txBody>
      </p:sp>
      <p:pic>
        <p:nvPicPr>
          <p:cNvPr id="11" name="Image 1" descr="https://kimi-img.moonshot.cn/pub/slides/slides_tmpl/image/25-08-27-20:02:15-d2nf7hp8bjvh7rlj06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8" y="2212275"/>
            <a:ext cx="210853" cy="2108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88359" y="4250119"/>
            <a:ext cx="5777902" cy="96004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128³ patches are sampled with class balancing to ensure representation of small tumor regions, crucial for accurate segmentation of sub-regions like ET.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968801" y="3992614"/>
            <a:ext cx="3989683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1" dirty="0">
                <a:gradFill flip="none" rotWithShape="0">
                  <a:gsLst>
                    <a:gs pos="0">
                      <a:srgbClr val="30B0FE">
                        <a:alpha val="77000"/>
                      </a:srgbClr>
                    </a:gs>
                    <a:gs pos="10000">
                      <a:srgbClr val="30B0FE">
                        <a:alpha val="77000"/>
                      </a:srgbClr>
                    </a:gs>
                    <a:gs pos="70000">
                      <a:srgbClr val="5684E9"/>
                    </a:gs>
                    <a:gs pos="100000">
                      <a:srgbClr val="014BB5"/>
                    </a:gs>
                  </a:gsLst>
                  <a:lin ang="4800000" scaled="1"/>
                </a:gradFill>
                <a:latin typeface="MiSans" pitchFamily="34" charset="0"/>
                <a:ea typeface="MiSans" pitchFamily="34" charset="-122"/>
                <a:cs typeface="MiSans" pitchFamily="34" charset="-120"/>
              </a:rPr>
              <a:t>Patch Sampling</a:t>
            </a:r>
            <a:endParaRPr lang="en-US" sz="1600" dirty="0"/>
          </a:p>
        </p:txBody>
      </p:sp>
      <p:pic>
        <p:nvPicPr>
          <p:cNvPr id="14" name="Image 2" descr="https://kimi-img.moonshot.cn/pub/slides/slides_tmpl/image/25-08-27-20:02:15-d2nf7hp8bjvh7rlj06c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28" y="4027628"/>
            <a:ext cx="210853" cy="210853"/>
          </a:xfrm>
          <a:prstGeom prst="rect">
            <a:avLst/>
          </a:prstGeom>
        </p:spPr>
      </p:pic>
      <p:sp>
        <p:nvSpPr>
          <p:cNvPr id="15" name="Shape 10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solidFill>
            <a:srgbClr val="517BDA"/>
          </a:solidFill>
          <a:ln/>
          <a:effectLst>
            <a:outerShdw blurRad="145102" dist="50800" dir="2700000" algn="bl" rotWithShape="0">
              <a:srgbClr val="517BDA">
                <a:alpha val="76471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11358882" y="6059762"/>
            <a:ext cx="226534" cy="2204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3" descr="https://kimi-img.moonshot.cn/pub/slides/slides_tmpl/image/25-08-27-20:02:16-d2nf7i18bjvh7rlj06f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883" y="0"/>
            <a:ext cx="4256254" cy="68580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42215" y="998076"/>
            <a:ext cx="8152877" cy="83318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Preprocessing Pipeline</a:t>
            </a:r>
            <a:endParaRPr lang="en-US" sz="1600" dirty="0"/>
          </a:p>
        </p:txBody>
      </p:sp>
      <p:pic>
        <p:nvPicPr>
          <p:cNvPr id="19" name="Image 4" descr="https://kimi-img.moonshot.cn/pub/slides/slides_tmpl/image/25-08-27-20:02:06-d2nf7fh8bjvh7rlj060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882" y="495145"/>
            <a:ext cx="1371600" cy="304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1496</Words>
  <Application>Microsoft Office PowerPoint</Application>
  <PresentationFormat>Widescreen</PresentationFormat>
  <Paragraphs>233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PingFang SC Semibold</vt:lpstr>
      <vt:lpstr>Arial</vt:lpstr>
      <vt:lpstr>PingFang SC Medium</vt:lpstr>
      <vt:lpstr>MiSans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Tumor Segmentation: U-Net vs MedSAM</dc:title>
  <dc:subject>Brain Tumor Segmentation: U-Net vs MedSAM</dc:subject>
  <dc:creator>Kimi</dc:creator>
  <cp:lastModifiedBy>naushik Beladiya</cp:lastModifiedBy>
  <cp:revision>5</cp:revision>
  <dcterms:created xsi:type="dcterms:W3CDTF">2025-11-16T19:47:15Z</dcterms:created>
  <dcterms:modified xsi:type="dcterms:W3CDTF">2025-12-01T18:35:46Z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{"Label":"Brain Tumor Segmentation: U-Net vs MedSAM","ContentProducer":"001191110108MACG2KBH8F10000","ProduceID":"d4d2iiihra0c0g0oopp0","ReservedCode1":"","ContentPropagator":"001191110108MACG2KBH8F20000","PropagateID":"d4d2iiihra0c0g0oopp0","ReservedCode2":""}</vt:lpwstr>
  </property>
</Properties>
</file>